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8" r:id="rId2"/>
    <p:sldId id="341" r:id="rId3"/>
    <p:sldId id="350" r:id="rId4"/>
    <p:sldId id="320" r:id="rId5"/>
    <p:sldId id="332" r:id="rId6"/>
    <p:sldId id="322" r:id="rId7"/>
    <p:sldId id="323" r:id="rId8"/>
    <p:sldId id="349" r:id="rId9"/>
    <p:sldId id="344" r:id="rId10"/>
    <p:sldId id="345" r:id="rId11"/>
    <p:sldId id="346" r:id="rId1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544"/>
    <a:srgbClr val="356BE3"/>
    <a:srgbClr val="2E923A"/>
    <a:srgbClr val="FFCC00"/>
    <a:srgbClr val="0000FF"/>
    <a:srgbClr val="E1561C"/>
    <a:srgbClr val="F3AE11"/>
    <a:srgbClr val="EB8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7" autoAdjust="0"/>
    <p:restoredTop sz="99424" autoAdjust="0"/>
  </p:normalViewPr>
  <p:slideViewPr>
    <p:cSldViewPr>
      <p:cViewPr varScale="1">
        <p:scale>
          <a:sx n="46" d="100"/>
          <a:sy n="46" d="100"/>
        </p:scale>
        <p:origin x="14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3713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568BA9-BD70-40C9-A2E5-B795C681AD96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6300"/>
            <a:ext cx="5386387" cy="4440238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7825" cy="493712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350" y="9371013"/>
            <a:ext cx="2917825" cy="493712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1DB334-4AB2-482C-9D56-42A0D6B37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01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67" tIns="45683" rIns="91367" bIns="45683" anchor="b"/>
          <a:lstStyle/>
          <a:p>
            <a:pPr algn="r">
              <a:defRPr/>
            </a:pPr>
            <a:fld id="{C5FF51B7-3C26-48DE-94E4-C0AAD0D347A9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8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669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D16D5-80B3-4413-A593-FC8CA32F67DB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1361-7251-41BB-87BD-C8982C349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5DC9-B1F8-4A34-BBD5-4C9697A6A956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2F8A-2967-4381-A600-E18316C67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71F0-BC71-45BA-B176-8359119001C8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FCBB-C086-4B9D-A755-E67808098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3EFD-09F0-4E02-A720-66D98A7595DA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5DE3-094D-4D68-A81F-BECC24F55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82E-B7F6-4C8C-9EA2-1A3F62382084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8BD0-3B4E-4987-8F4A-BA242FA43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A4E7-8FE0-42B7-A661-BE9E089468C5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2A7A-3570-407E-81F1-38E7416CB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98FD-B007-4826-96A9-92BB15E9C1AE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CA53-9717-4136-82CE-A1C30A89F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D0DDE-3AB5-40AC-A496-64DCCCE8943B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1A5A-293F-4C85-A7C8-AE380AEFA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7D8F-BA4C-4FB2-8B8B-430955BD1468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672B-7135-4FCC-812D-99B0E7D7A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D13B8-CA3B-4CB1-B00C-44265F96AA31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9922-D930-4A5D-805E-44F7ECEC3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93DF-8640-4317-BB09-5A73000F524D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0B3F-C8A1-45D9-94FD-54DE7FBDE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D27395-5F7C-4FD5-8047-696B52142E9D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37A680-5755-4B10-B0C8-E9C64A90B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Группа 2"/>
          <p:cNvGrpSpPr>
            <a:grpSpLocks/>
          </p:cNvGrpSpPr>
          <p:nvPr/>
        </p:nvGrpSpPr>
        <p:grpSpPr bwMode="auto">
          <a:xfrm>
            <a:off x="0" y="44450"/>
            <a:ext cx="9144000" cy="6840538"/>
            <a:chOff x="0" y="142042"/>
            <a:chExt cx="9144000" cy="6840760"/>
          </a:xfrm>
        </p:grpSpPr>
        <p:pic>
          <p:nvPicPr>
            <p:cNvPr id="1434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2042"/>
              <a:ext cx="9143999" cy="631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4" descr="C:\Users\Somova_MYU\Desktop\3200х2400_3 (4 к 3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453335"/>
              <a:ext cx="9144000" cy="529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38" name="Picture 2" descr="D:\Users\admin\Desktop\1лист вставит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293813"/>
            <a:ext cx="538162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4643438" y="1722438"/>
            <a:ext cx="5051425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053" tIns="41528" rIns="83053" bIns="41528">
            <a:spAutoFit/>
          </a:bodyPr>
          <a:lstStyle/>
          <a:p>
            <a:pPr algn="ctr"/>
            <a:r>
              <a:rPr lang="ru-RU" altLang="ru-RU" sz="2000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О реализации </a:t>
            </a:r>
          </a:p>
          <a:p>
            <a:pPr algn="ctr"/>
            <a:r>
              <a:rPr lang="ru-RU" altLang="ru-RU" sz="2000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проекта строительства </a:t>
            </a:r>
          </a:p>
          <a:p>
            <a:pPr algn="ctr"/>
            <a:endParaRPr lang="ru-RU" altLang="ru-RU" sz="2000" b="1">
              <a:solidFill>
                <a:srgbClr val="4C4544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2000" b="1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Автомобильной дороги</a:t>
            </a:r>
          </a:p>
          <a:p>
            <a:pPr algn="ctr"/>
            <a:r>
              <a:rPr lang="ru-RU" altLang="ru-RU" sz="2000" b="1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«Москва-Ярославль-</a:t>
            </a:r>
          </a:p>
          <a:p>
            <a:pPr algn="ctr"/>
            <a:r>
              <a:rPr lang="ru-RU" altLang="ru-RU" sz="2000" b="1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Кострома-Киров-Пермь-</a:t>
            </a:r>
          </a:p>
          <a:p>
            <a:pPr algn="ctr"/>
            <a:r>
              <a:rPr lang="ru-RU" altLang="ru-RU" sz="2000" b="1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Екатеринбург на участке</a:t>
            </a:r>
          </a:p>
          <a:p>
            <a:pPr algn="ctr"/>
            <a:r>
              <a:rPr lang="ru-RU" altLang="ru-RU" sz="2000" b="1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обхода города Костромы</a:t>
            </a:r>
          </a:p>
          <a:p>
            <a:pPr algn="ctr"/>
            <a:r>
              <a:rPr lang="ru-RU" altLang="ru-RU" sz="2000" b="1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с мостом через реку Волгу»</a:t>
            </a:r>
            <a:endParaRPr lang="en-US" altLang="ru-RU" sz="2000" b="1">
              <a:solidFill>
                <a:srgbClr val="4C4544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altLang="ru-RU" sz="2000" b="1">
              <a:solidFill>
                <a:srgbClr val="4C454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88913"/>
            <a:ext cx="18129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4"/>
          <p:cNvSpPr txBox="1">
            <a:spLocks/>
          </p:cNvSpPr>
          <p:nvPr/>
        </p:nvSpPr>
        <p:spPr bwMode="auto">
          <a:xfrm>
            <a:off x="179388" y="188913"/>
            <a:ext cx="698341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>
            <a:spAutoFit/>
          </a:bodyPr>
          <a:lstStyle/>
          <a:p>
            <a:pPr defTabSz="830263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Организационно-правовая и финансовая схема реализации проекта с привлечением средств ФНБ</a:t>
            </a:r>
          </a:p>
          <a:p>
            <a:pPr defTabSz="830263"/>
            <a:endParaRPr lang="ru-RU" sz="2000">
              <a:solidFill>
                <a:srgbClr val="4C4544"/>
              </a:solidFill>
              <a:latin typeface="Tahoma" pitchFamily="34" charset="0"/>
              <a:cs typeface="Tahoma" pitchFamily="34" charset="0"/>
            </a:endParaRPr>
          </a:p>
          <a:p>
            <a:pPr defTabSz="830263"/>
            <a:endParaRPr lang="ru-RU" sz="2000">
              <a:solidFill>
                <a:srgbClr val="4C4544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9889" y="854075"/>
            <a:ext cx="6428375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979613" y="1141413"/>
            <a:ext cx="1944687" cy="674687"/>
          </a:xfrm>
          <a:prstGeom prst="rect">
            <a:avLst/>
          </a:prstGeom>
          <a:solidFill>
            <a:srgbClr val="F3AE1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4" tIns="45708" rIns="91414" bIns="45708" anchor="ctr"/>
          <a:lstStyle/>
          <a:p>
            <a:pPr algn="ctr" defTabSz="828675">
              <a:defRPr/>
            </a:pPr>
            <a:r>
              <a:rPr lang="ru-RU" sz="15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Федеральный бюджет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119438" y="2495550"/>
            <a:ext cx="2665412" cy="862013"/>
          </a:xfrm>
          <a:custGeom>
            <a:avLst/>
            <a:gdLst>
              <a:gd name="connsiteX0" fmla="*/ 0 w 2340453"/>
              <a:gd name="connsiteY0" fmla="*/ 127776 h 1277762"/>
              <a:gd name="connsiteX1" fmla="*/ 127776 w 2340453"/>
              <a:gd name="connsiteY1" fmla="*/ 0 h 1277762"/>
              <a:gd name="connsiteX2" fmla="*/ 2212677 w 2340453"/>
              <a:gd name="connsiteY2" fmla="*/ 0 h 1277762"/>
              <a:gd name="connsiteX3" fmla="*/ 2340453 w 2340453"/>
              <a:gd name="connsiteY3" fmla="*/ 127776 h 1277762"/>
              <a:gd name="connsiteX4" fmla="*/ 2340453 w 2340453"/>
              <a:gd name="connsiteY4" fmla="*/ 1149986 h 1277762"/>
              <a:gd name="connsiteX5" fmla="*/ 2212677 w 2340453"/>
              <a:gd name="connsiteY5" fmla="*/ 1277762 h 1277762"/>
              <a:gd name="connsiteX6" fmla="*/ 127776 w 2340453"/>
              <a:gd name="connsiteY6" fmla="*/ 1277762 h 1277762"/>
              <a:gd name="connsiteX7" fmla="*/ 0 w 2340453"/>
              <a:gd name="connsiteY7" fmla="*/ 1149986 h 1277762"/>
              <a:gd name="connsiteX8" fmla="*/ 0 w 2340453"/>
              <a:gd name="connsiteY8" fmla="*/ 127776 h 127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453" h="1277762">
                <a:moveTo>
                  <a:pt x="0" y="127776"/>
                </a:moveTo>
                <a:cubicBezTo>
                  <a:pt x="0" y="57207"/>
                  <a:pt x="57207" y="0"/>
                  <a:pt x="127776" y="0"/>
                </a:cubicBezTo>
                <a:lnTo>
                  <a:pt x="2212677" y="0"/>
                </a:lnTo>
                <a:cubicBezTo>
                  <a:pt x="2283246" y="0"/>
                  <a:pt x="2340453" y="57207"/>
                  <a:pt x="2340453" y="127776"/>
                </a:cubicBezTo>
                <a:lnTo>
                  <a:pt x="2340453" y="1149986"/>
                </a:lnTo>
                <a:cubicBezTo>
                  <a:pt x="2340453" y="1220555"/>
                  <a:pt x="2283246" y="1277762"/>
                  <a:pt x="2212677" y="1277762"/>
                </a:cubicBezTo>
                <a:lnTo>
                  <a:pt x="127776" y="1277762"/>
                </a:lnTo>
                <a:cubicBezTo>
                  <a:pt x="57207" y="1277762"/>
                  <a:pt x="0" y="1220555"/>
                  <a:pt x="0" y="1149986"/>
                </a:cubicBezTo>
                <a:lnTo>
                  <a:pt x="0" y="127776"/>
                </a:lnTo>
                <a:close/>
              </a:path>
            </a:pathLst>
          </a:custGeom>
          <a:solidFill>
            <a:srgbClr val="E156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/>
          <a:p>
            <a:pPr algn="ctr" defTabSz="830263">
              <a:defRPr/>
            </a:pPr>
            <a:r>
              <a:rPr lang="ru-RU" sz="15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Государственная компания «Автодор» </a:t>
            </a:r>
          </a:p>
          <a:p>
            <a:pPr algn="ctr" defTabSz="830263">
              <a:defRPr/>
            </a:pPr>
            <a:r>
              <a:rPr lang="ru-RU" sz="15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(концедент)</a:t>
            </a:r>
            <a:endParaRPr lang="ru-RU" sz="15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21225" y="1141413"/>
            <a:ext cx="1609725" cy="674687"/>
          </a:xfrm>
          <a:prstGeom prst="rect">
            <a:avLst/>
          </a:prstGeom>
          <a:solidFill>
            <a:srgbClr val="F3AE1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4" tIns="45708" rIns="91414" bIns="45708" anchor="ctr"/>
          <a:lstStyle/>
          <a:p>
            <a:pPr algn="ctr" defTabSz="828675">
              <a:defRPr/>
            </a:pPr>
            <a:r>
              <a:rPr lang="ru-RU" sz="15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Фонд национального благосостояния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3468688" y="4149725"/>
            <a:ext cx="2117725" cy="719138"/>
          </a:xfrm>
          <a:custGeom>
            <a:avLst/>
            <a:gdLst>
              <a:gd name="connsiteX0" fmla="*/ 0 w 2340453"/>
              <a:gd name="connsiteY0" fmla="*/ 127776 h 1277762"/>
              <a:gd name="connsiteX1" fmla="*/ 127776 w 2340453"/>
              <a:gd name="connsiteY1" fmla="*/ 0 h 1277762"/>
              <a:gd name="connsiteX2" fmla="*/ 2212677 w 2340453"/>
              <a:gd name="connsiteY2" fmla="*/ 0 h 1277762"/>
              <a:gd name="connsiteX3" fmla="*/ 2340453 w 2340453"/>
              <a:gd name="connsiteY3" fmla="*/ 127776 h 1277762"/>
              <a:gd name="connsiteX4" fmla="*/ 2340453 w 2340453"/>
              <a:gd name="connsiteY4" fmla="*/ 1149986 h 1277762"/>
              <a:gd name="connsiteX5" fmla="*/ 2212677 w 2340453"/>
              <a:gd name="connsiteY5" fmla="*/ 1277762 h 1277762"/>
              <a:gd name="connsiteX6" fmla="*/ 127776 w 2340453"/>
              <a:gd name="connsiteY6" fmla="*/ 1277762 h 1277762"/>
              <a:gd name="connsiteX7" fmla="*/ 0 w 2340453"/>
              <a:gd name="connsiteY7" fmla="*/ 1149986 h 1277762"/>
              <a:gd name="connsiteX8" fmla="*/ 0 w 2340453"/>
              <a:gd name="connsiteY8" fmla="*/ 127776 h 127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453" h="1277762">
                <a:moveTo>
                  <a:pt x="0" y="127776"/>
                </a:moveTo>
                <a:cubicBezTo>
                  <a:pt x="0" y="57207"/>
                  <a:pt x="57207" y="0"/>
                  <a:pt x="127776" y="0"/>
                </a:cubicBezTo>
                <a:lnTo>
                  <a:pt x="2212677" y="0"/>
                </a:lnTo>
                <a:cubicBezTo>
                  <a:pt x="2283246" y="0"/>
                  <a:pt x="2340453" y="57207"/>
                  <a:pt x="2340453" y="127776"/>
                </a:cubicBezTo>
                <a:lnTo>
                  <a:pt x="2340453" y="1149986"/>
                </a:lnTo>
                <a:cubicBezTo>
                  <a:pt x="2340453" y="1220555"/>
                  <a:pt x="2283246" y="1277762"/>
                  <a:pt x="2212677" y="1277762"/>
                </a:cubicBezTo>
                <a:lnTo>
                  <a:pt x="127776" y="1277762"/>
                </a:lnTo>
                <a:cubicBezTo>
                  <a:pt x="57207" y="1277762"/>
                  <a:pt x="0" y="1220555"/>
                  <a:pt x="0" y="1149986"/>
                </a:cubicBezTo>
                <a:lnTo>
                  <a:pt x="0" y="127776"/>
                </a:lnTo>
                <a:close/>
              </a:path>
            </a:pathLst>
          </a:custGeom>
          <a:solidFill>
            <a:srgbClr val="E156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anchor="ctr"/>
          <a:lstStyle/>
          <a:p>
            <a:pPr algn="ctr" defTabSz="830263">
              <a:defRPr/>
            </a:pPr>
            <a:r>
              <a:rPr lang="ru-RU" sz="15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Специальная проектная компания (концессионер)</a:t>
            </a:r>
            <a:endParaRPr lang="ru-RU" sz="15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825" y="2608263"/>
            <a:ext cx="1443038" cy="636587"/>
          </a:xfrm>
          <a:prstGeom prst="rect">
            <a:avLst/>
          </a:prstGeom>
          <a:solidFill>
            <a:srgbClr val="F3AE1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4" tIns="45708" rIns="91414" bIns="45708" anchor="ctr"/>
          <a:lstStyle/>
          <a:p>
            <a:pPr algn="ctr" defTabSz="828675">
              <a:defRPr/>
            </a:pPr>
            <a:r>
              <a:rPr lang="ru-RU" sz="15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Банки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878638" y="2608263"/>
            <a:ext cx="1795462" cy="636587"/>
          </a:xfrm>
          <a:prstGeom prst="rect">
            <a:avLst/>
          </a:prstGeom>
          <a:solidFill>
            <a:srgbClr val="F3AE1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4" tIns="45708" rIns="91414" bIns="45708" anchor="ctr"/>
          <a:lstStyle/>
          <a:p>
            <a:pPr algn="ctr" defTabSz="828675">
              <a:defRPr/>
            </a:pPr>
            <a:r>
              <a:rPr lang="ru-RU" sz="15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Оператор ГК «Автодор»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932363" y="1816100"/>
            <a:ext cx="0" cy="67945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92725" y="1816100"/>
            <a:ext cx="0" cy="67945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281613" y="3357563"/>
            <a:ext cx="0" cy="792162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868738" y="3357563"/>
            <a:ext cx="0" cy="792162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348038" y="1816100"/>
            <a:ext cx="0" cy="67945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88163" y="4046538"/>
            <a:ext cx="1795462" cy="635000"/>
          </a:xfrm>
          <a:prstGeom prst="rect">
            <a:avLst/>
          </a:prstGeom>
          <a:solidFill>
            <a:srgbClr val="F3AE1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4" tIns="45708" rIns="91414" bIns="45708" anchor="ctr"/>
          <a:lstStyle/>
          <a:p>
            <a:pPr algn="ctr" defTabSz="828675">
              <a:defRPr/>
            </a:pPr>
            <a:r>
              <a:rPr lang="ru-RU" sz="15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Прямые инвесторы</a:t>
            </a:r>
          </a:p>
        </p:txBody>
      </p:sp>
      <p:cxnSp>
        <p:nvCxnSpPr>
          <p:cNvPr id="24" name="Прямая со стрелкой 23"/>
          <p:cNvCxnSpPr>
            <a:stCxn id="30" idx="1"/>
          </p:cNvCxnSpPr>
          <p:nvPr/>
        </p:nvCxnSpPr>
        <p:spPr>
          <a:xfrm flipH="1" flipV="1">
            <a:off x="5784850" y="2925763"/>
            <a:ext cx="1093788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5586413" y="4581525"/>
            <a:ext cx="1292225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77825" y="3989388"/>
            <a:ext cx="1601788" cy="952500"/>
          </a:xfrm>
          <a:prstGeom prst="rect">
            <a:avLst/>
          </a:prstGeom>
          <a:solidFill>
            <a:srgbClr val="F3AE1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4" tIns="45708" rIns="91414" bIns="45708" anchor="ctr"/>
          <a:lstStyle/>
          <a:p>
            <a:pPr algn="ctr" defTabSz="828675">
              <a:defRPr/>
            </a:pPr>
            <a:r>
              <a:rPr lang="ru-RU" sz="15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Портфельные инвесторы, пенсионные фонды</a:t>
            </a:r>
          </a:p>
        </p:txBody>
      </p:sp>
      <p:cxnSp>
        <p:nvCxnSpPr>
          <p:cNvPr id="16388" name="Прямая со стрелкой 16387"/>
          <p:cNvCxnSpPr>
            <a:stCxn id="29" idx="2"/>
          </p:cNvCxnSpPr>
          <p:nvPr/>
        </p:nvCxnSpPr>
        <p:spPr>
          <a:xfrm>
            <a:off x="1098550" y="3244850"/>
            <a:ext cx="2370138" cy="118427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Прямая со стрелкой 16389"/>
          <p:cNvCxnSpPr/>
          <p:nvPr/>
        </p:nvCxnSpPr>
        <p:spPr>
          <a:xfrm>
            <a:off x="1979613" y="4581525"/>
            <a:ext cx="1489075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635250" y="5516563"/>
            <a:ext cx="1652588" cy="792162"/>
          </a:xfrm>
          <a:prstGeom prst="rect">
            <a:avLst/>
          </a:prstGeom>
          <a:solidFill>
            <a:srgbClr val="837E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0" tIns="41544" rIns="83090" bIns="41544" anchor="ctr"/>
          <a:lstStyle/>
          <a:p>
            <a:pPr algn="ctr" defTabSz="828675">
              <a:defRPr/>
            </a:pPr>
            <a:r>
              <a:rPr lang="ru-RU" sz="15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Генеральный подрядчик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721225" y="5516563"/>
            <a:ext cx="1801813" cy="792162"/>
          </a:xfrm>
          <a:prstGeom prst="rect">
            <a:avLst/>
          </a:prstGeom>
          <a:solidFill>
            <a:srgbClr val="837E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0" tIns="41544" rIns="83090" bIns="41544" anchor="ctr"/>
          <a:lstStyle/>
          <a:p>
            <a:pPr algn="ctr" defTabSz="828675">
              <a:defRPr/>
            </a:pPr>
            <a:r>
              <a:rPr lang="ru-RU" sz="15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Эксплуатирующая организация</a:t>
            </a:r>
          </a:p>
        </p:txBody>
      </p:sp>
      <p:cxnSp>
        <p:nvCxnSpPr>
          <p:cNvPr id="16393" name="Прямая соединительная линия 16392"/>
          <p:cNvCxnSpPr>
            <a:stCxn id="29" idx="3"/>
          </p:cNvCxnSpPr>
          <p:nvPr/>
        </p:nvCxnSpPr>
        <p:spPr>
          <a:xfrm flipV="1">
            <a:off x="1820863" y="2925763"/>
            <a:ext cx="1298575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5" name="Прямая соединительная линия 16394"/>
          <p:cNvCxnSpPr/>
          <p:nvPr/>
        </p:nvCxnSpPr>
        <p:spPr>
          <a:xfrm>
            <a:off x="1547813" y="3244850"/>
            <a:ext cx="1912937" cy="9715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7" name="Прямая соединительная линия 16396"/>
          <p:cNvCxnSpPr>
            <a:endCxn id="26" idx="1"/>
          </p:cNvCxnSpPr>
          <p:nvPr/>
        </p:nvCxnSpPr>
        <p:spPr>
          <a:xfrm>
            <a:off x="3584575" y="3357563"/>
            <a:ext cx="0" cy="7921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6" name="TextBox 16397"/>
          <p:cNvSpPr txBox="1">
            <a:spLocks noChangeArrowheads="1"/>
          </p:cNvSpPr>
          <p:nvPr/>
        </p:nvSpPr>
        <p:spPr bwMode="auto">
          <a:xfrm>
            <a:off x="1787525" y="2565400"/>
            <a:ext cx="1365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Прямое соглашение</a:t>
            </a:r>
          </a:p>
        </p:txBody>
      </p:sp>
      <p:sp>
        <p:nvSpPr>
          <p:cNvPr id="25627" name="TextBox 66"/>
          <p:cNvSpPr txBox="1">
            <a:spLocks noChangeArrowheads="1"/>
          </p:cNvSpPr>
          <p:nvPr/>
        </p:nvSpPr>
        <p:spPr bwMode="auto">
          <a:xfrm rot="1560000">
            <a:off x="1717675" y="3476625"/>
            <a:ext cx="1549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Кредитное соглашение</a:t>
            </a:r>
          </a:p>
        </p:txBody>
      </p:sp>
      <p:sp>
        <p:nvSpPr>
          <p:cNvPr id="25628" name="TextBox 98"/>
          <p:cNvSpPr txBox="1">
            <a:spLocks noChangeArrowheads="1"/>
          </p:cNvSpPr>
          <p:nvPr/>
        </p:nvSpPr>
        <p:spPr bwMode="auto">
          <a:xfrm>
            <a:off x="2544763" y="3330575"/>
            <a:ext cx="112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Концессионное </a:t>
            </a:r>
          </a:p>
          <a:p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     соглашение</a:t>
            </a:r>
          </a:p>
        </p:txBody>
      </p:sp>
      <p:sp>
        <p:nvSpPr>
          <p:cNvPr id="25629" name="TextBox 100"/>
          <p:cNvSpPr txBox="1">
            <a:spLocks noChangeArrowheads="1"/>
          </p:cNvSpPr>
          <p:nvPr/>
        </p:nvSpPr>
        <p:spPr bwMode="auto">
          <a:xfrm>
            <a:off x="3852863" y="3408363"/>
            <a:ext cx="966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Капитальный</a:t>
            </a:r>
          </a:p>
          <a:p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грант</a:t>
            </a:r>
          </a:p>
        </p:txBody>
      </p:sp>
      <p:sp>
        <p:nvSpPr>
          <p:cNvPr id="25630" name="TextBox 101"/>
          <p:cNvSpPr txBox="1">
            <a:spLocks noChangeArrowheads="1"/>
          </p:cNvSpPr>
          <p:nvPr/>
        </p:nvSpPr>
        <p:spPr bwMode="auto">
          <a:xfrm>
            <a:off x="5842000" y="3846513"/>
            <a:ext cx="97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Акционерные</a:t>
            </a:r>
          </a:p>
          <a:p>
            <a:pPr algn="ct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займы</a:t>
            </a:r>
          </a:p>
        </p:txBody>
      </p:sp>
      <p:sp>
        <p:nvSpPr>
          <p:cNvPr id="25631" name="TextBox 104"/>
          <p:cNvSpPr txBox="1">
            <a:spLocks noChangeArrowheads="1"/>
          </p:cNvSpPr>
          <p:nvPr/>
        </p:nvSpPr>
        <p:spPr bwMode="auto">
          <a:xfrm>
            <a:off x="5251450" y="3406775"/>
            <a:ext cx="868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Плата </a:t>
            </a:r>
          </a:p>
          <a:p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концедента</a:t>
            </a:r>
          </a:p>
        </p:txBody>
      </p:sp>
      <p:sp>
        <p:nvSpPr>
          <p:cNvPr id="25632" name="TextBox 105"/>
          <p:cNvSpPr txBox="1">
            <a:spLocks noChangeArrowheads="1"/>
          </p:cNvSpPr>
          <p:nvPr/>
        </p:nvSpPr>
        <p:spPr bwMode="auto">
          <a:xfrm>
            <a:off x="6010275" y="2530475"/>
            <a:ext cx="868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Сбор платы</a:t>
            </a:r>
          </a:p>
          <a:p>
            <a:pPr algn="ct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за проезд</a:t>
            </a:r>
          </a:p>
        </p:txBody>
      </p:sp>
      <p:sp>
        <p:nvSpPr>
          <p:cNvPr id="25633" name="TextBox 106"/>
          <p:cNvSpPr txBox="1">
            <a:spLocks noChangeArrowheads="1"/>
          </p:cNvSpPr>
          <p:nvPr/>
        </p:nvSpPr>
        <p:spPr bwMode="auto">
          <a:xfrm>
            <a:off x="5842000" y="4216400"/>
            <a:ext cx="958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Собственный</a:t>
            </a:r>
          </a:p>
          <a:p>
            <a:pPr algn="ct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капитал</a:t>
            </a:r>
          </a:p>
        </p:txBody>
      </p:sp>
      <p:sp>
        <p:nvSpPr>
          <p:cNvPr id="25634" name="TextBox 115"/>
          <p:cNvSpPr txBox="1">
            <a:spLocks noChangeArrowheads="1"/>
          </p:cNvSpPr>
          <p:nvPr/>
        </p:nvSpPr>
        <p:spPr bwMode="auto">
          <a:xfrm>
            <a:off x="5349875" y="1844675"/>
            <a:ext cx="10985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Выпуск </a:t>
            </a:r>
          </a:p>
          <a:p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облигационных</a:t>
            </a:r>
          </a:p>
          <a:p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займов</a:t>
            </a:r>
          </a:p>
        </p:txBody>
      </p:sp>
      <p:sp>
        <p:nvSpPr>
          <p:cNvPr id="25635" name="TextBox 116"/>
          <p:cNvSpPr txBox="1">
            <a:spLocks noChangeArrowheads="1"/>
          </p:cNvSpPr>
          <p:nvPr/>
        </p:nvSpPr>
        <p:spPr bwMode="auto">
          <a:xfrm>
            <a:off x="3429000" y="1916113"/>
            <a:ext cx="155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Погашение</a:t>
            </a:r>
          </a:p>
          <a:p>
            <a:pPr algn="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облигационных займов</a:t>
            </a:r>
          </a:p>
        </p:txBody>
      </p:sp>
      <p:sp>
        <p:nvSpPr>
          <p:cNvPr id="25636" name="TextBox 117"/>
          <p:cNvSpPr txBox="1">
            <a:spLocks noChangeArrowheads="1"/>
          </p:cNvSpPr>
          <p:nvPr/>
        </p:nvSpPr>
        <p:spPr bwMode="auto">
          <a:xfrm>
            <a:off x="603250" y="1949450"/>
            <a:ext cx="2700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Субсидии в соответствии</a:t>
            </a:r>
          </a:p>
          <a:p>
            <a:pPr algn="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с Программой деятельности ГК «Автодор»</a:t>
            </a:r>
          </a:p>
        </p:txBody>
      </p:sp>
      <p:sp>
        <p:nvSpPr>
          <p:cNvPr id="25637" name="TextBox 118"/>
          <p:cNvSpPr txBox="1">
            <a:spLocks noChangeArrowheads="1"/>
          </p:cNvSpPr>
          <p:nvPr/>
        </p:nvSpPr>
        <p:spPr bwMode="auto">
          <a:xfrm>
            <a:off x="1909763" y="4206875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Облигационные </a:t>
            </a:r>
          </a:p>
          <a:p>
            <a:pPr algn="ct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займы</a:t>
            </a:r>
          </a:p>
        </p:txBody>
      </p:sp>
      <p:sp>
        <p:nvSpPr>
          <p:cNvPr id="25638" name="TextBox 68"/>
          <p:cNvSpPr txBox="1">
            <a:spLocks noChangeArrowheads="1"/>
          </p:cNvSpPr>
          <p:nvPr/>
        </p:nvSpPr>
        <p:spPr bwMode="auto">
          <a:xfrm rot="1560000">
            <a:off x="1938338" y="3603625"/>
            <a:ext cx="6905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Кредиты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 flipH="1">
            <a:off x="5580063" y="4221163"/>
            <a:ext cx="1292225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0" name="TextBox 47"/>
          <p:cNvSpPr txBox="1">
            <a:spLocks noChangeArrowheads="1"/>
          </p:cNvSpPr>
          <p:nvPr/>
        </p:nvSpPr>
        <p:spPr bwMode="auto">
          <a:xfrm>
            <a:off x="1908175" y="5013325"/>
            <a:ext cx="2095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Договор строительного подряда</a:t>
            </a:r>
          </a:p>
        </p:txBody>
      </p:sp>
      <p:sp>
        <p:nvSpPr>
          <p:cNvPr id="25641" name="TextBox 48"/>
          <p:cNvSpPr txBox="1">
            <a:spLocks noChangeArrowheads="1"/>
          </p:cNvSpPr>
          <p:nvPr/>
        </p:nvSpPr>
        <p:spPr bwMode="auto">
          <a:xfrm>
            <a:off x="5187950" y="5013325"/>
            <a:ext cx="1871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Эксплуатационный контракт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3995738" y="4868863"/>
            <a:ext cx="0" cy="6477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003800" y="4868863"/>
            <a:ext cx="0" cy="64770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48425"/>
            <a:ext cx="3619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A6C3F-D7EA-433E-94F2-66E09AEBBEB6}" type="slidenum">
              <a:rPr lang="ru-R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solidFill>
                <a:srgbClr val="898989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251520" y="854075"/>
            <a:ext cx="6428375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0" y="6813550"/>
            <a:ext cx="9144000" cy="63500"/>
          </a:xfrm>
          <a:prstGeom prst="rect">
            <a:avLst/>
          </a:prstGeom>
          <a:gradFill rotWithShape="0">
            <a:gsLst>
              <a:gs pos="0">
                <a:srgbClr val="E1561C"/>
              </a:gs>
              <a:gs pos="100000">
                <a:srgbClr val="EB8921"/>
              </a:gs>
            </a:gsLst>
            <a:lin ang="1980000"/>
          </a:gradFill>
          <a:ln w="9525" algn="ctr">
            <a:noFill/>
            <a:miter lim="800000"/>
            <a:headEnd/>
            <a:tailEnd/>
          </a:ln>
        </p:spPr>
        <p:txBody>
          <a:bodyPr wrap="none" lIns="83090" tIns="41544" rIns="83090" bIns="41544" anchor="ctr"/>
          <a:lstStyle/>
          <a:p>
            <a:pPr algn="ctr"/>
            <a:endParaRPr lang="en-US" sz="800">
              <a:solidFill>
                <a:srgbClr val="45545F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28"/>
          <p:cNvSpPr>
            <a:spLocks noChangeArrowheads="1"/>
          </p:cNvSpPr>
          <p:nvPr/>
        </p:nvSpPr>
        <p:spPr bwMode="auto">
          <a:xfrm>
            <a:off x="179388" y="173038"/>
            <a:ext cx="6718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5" rIns="91389" bIns="45695">
            <a:spAutoFit/>
          </a:bodyPr>
          <a:lstStyle/>
          <a:p>
            <a:pPr defTabSz="830263" eaLnBrk="0" hangingPunct="0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Распределение сверхдоходов в различных контрактных схемах при реализации проекта</a:t>
            </a:r>
          </a:p>
        </p:txBody>
      </p:sp>
      <p:pic>
        <p:nvPicPr>
          <p:cNvPr id="26626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0100" y="180975"/>
            <a:ext cx="18129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5"/>
          <p:cNvSpPr>
            <a:spLocks noChangeArrowheads="1"/>
          </p:cNvSpPr>
          <p:nvPr/>
        </p:nvSpPr>
        <p:spPr bwMode="auto">
          <a:xfrm>
            <a:off x="827088" y="958850"/>
            <a:ext cx="3071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E1561C"/>
                </a:solidFill>
                <a:latin typeface="Tahoma" pitchFamily="34" charset="0"/>
                <a:cs typeface="Tahoma" pitchFamily="34" charset="0"/>
              </a:rPr>
              <a:t>Долгосрочное инвестиционное соглашение</a:t>
            </a:r>
          </a:p>
        </p:txBody>
      </p:sp>
      <p:sp>
        <p:nvSpPr>
          <p:cNvPr id="26628" name="TextBox 47"/>
          <p:cNvSpPr txBox="1">
            <a:spLocks noChangeArrowheads="1"/>
          </p:cNvSpPr>
          <p:nvPr/>
        </p:nvSpPr>
        <p:spPr bwMode="auto">
          <a:xfrm>
            <a:off x="7043738" y="2144713"/>
            <a:ext cx="184150" cy="246062"/>
          </a:xfrm>
          <a:prstGeom prst="rect">
            <a:avLst/>
          </a:prstGeom>
          <a:solidFill>
            <a:srgbClr val="FFFF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00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9" name="TextBox 51"/>
          <p:cNvSpPr txBox="1">
            <a:spLocks noChangeArrowheads="1"/>
          </p:cNvSpPr>
          <p:nvPr/>
        </p:nvSpPr>
        <p:spPr bwMode="auto">
          <a:xfrm>
            <a:off x="7043738" y="2390775"/>
            <a:ext cx="184150" cy="246063"/>
          </a:xfrm>
          <a:prstGeom prst="rect">
            <a:avLst/>
          </a:prstGeom>
          <a:solidFill>
            <a:srgbClr val="FFFF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00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6630" name="Группа 16387"/>
          <p:cNvGrpSpPr>
            <a:grpSpLocks/>
          </p:cNvGrpSpPr>
          <p:nvPr/>
        </p:nvGrpSpPr>
        <p:grpSpPr bwMode="auto">
          <a:xfrm>
            <a:off x="490538" y="1700213"/>
            <a:ext cx="4624387" cy="2416175"/>
            <a:chOff x="489844" y="1732746"/>
            <a:chExt cx="4625257" cy="2416334"/>
          </a:xfrm>
        </p:grpSpPr>
        <p:grpSp>
          <p:nvGrpSpPr>
            <p:cNvPr id="26642" name="Группа 16386"/>
            <p:cNvGrpSpPr>
              <a:grpSpLocks/>
            </p:cNvGrpSpPr>
            <p:nvPr/>
          </p:nvGrpSpPr>
          <p:grpSpPr bwMode="auto">
            <a:xfrm>
              <a:off x="489844" y="1732746"/>
              <a:ext cx="4625257" cy="2416334"/>
              <a:chOff x="489844" y="1732746"/>
              <a:chExt cx="4625257" cy="2416334"/>
            </a:xfrm>
          </p:grpSpPr>
          <p:grpSp>
            <p:nvGrpSpPr>
              <p:cNvPr id="26644" name="Группа 29"/>
              <p:cNvGrpSpPr>
                <a:grpSpLocks/>
              </p:cNvGrpSpPr>
              <p:nvPr/>
            </p:nvGrpSpPr>
            <p:grpSpPr bwMode="auto">
              <a:xfrm>
                <a:off x="489844" y="1772816"/>
                <a:ext cx="3409230" cy="2376264"/>
                <a:chOff x="442690" y="1412776"/>
                <a:chExt cx="3409230" cy="2376264"/>
              </a:xfrm>
            </p:grpSpPr>
            <p:sp>
              <p:nvSpPr>
                <p:cNvPr id="14" name="Равнобедренный треугольник 13"/>
                <p:cNvSpPr/>
                <p:nvPr/>
              </p:nvSpPr>
              <p:spPr>
                <a:xfrm>
                  <a:off x="442690" y="2996825"/>
                  <a:ext cx="1014603" cy="571538"/>
                </a:xfrm>
                <a:custGeom>
                  <a:avLst/>
                  <a:gdLst>
                    <a:gd name="connsiteX0" fmla="*/ 0 w 1296144"/>
                    <a:gd name="connsiteY0" fmla="*/ 720080 h 720080"/>
                    <a:gd name="connsiteX1" fmla="*/ 648072 w 1296144"/>
                    <a:gd name="connsiteY1" fmla="*/ 0 h 720080"/>
                    <a:gd name="connsiteX2" fmla="*/ 1296144 w 1296144"/>
                    <a:gd name="connsiteY2" fmla="*/ 720080 h 720080"/>
                    <a:gd name="connsiteX3" fmla="*/ 0 w 1296144"/>
                    <a:gd name="connsiteY3" fmla="*/ 720080 h 720080"/>
                    <a:gd name="connsiteX0" fmla="*/ 0 w 1058019"/>
                    <a:gd name="connsiteY0" fmla="*/ 720080 h 720080"/>
                    <a:gd name="connsiteX1" fmla="*/ 648072 w 1058019"/>
                    <a:gd name="connsiteY1" fmla="*/ 0 h 720080"/>
                    <a:gd name="connsiteX2" fmla="*/ 1058019 w 1058019"/>
                    <a:gd name="connsiteY2" fmla="*/ 186680 h 720080"/>
                    <a:gd name="connsiteX3" fmla="*/ 0 w 1058019"/>
                    <a:gd name="connsiteY3" fmla="*/ 720080 h 720080"/>
                    <a:gd name="connsiteX0" fmla="*/ 0 w 1058019"/>
                    <a:gd name="connsiteY0" fmla="*/ 533400 h 533400"/>
                    <a:gd name="connsiteX1" fmla="*/ 19422 w 1058019"/>
                    <a:gd name="connsiteY1" fmla="*/ 3820 h 533400"/>
                    <a:gd name="connsiteX2" fmla="*/ 1058019 w 1058019"/>
                    <a:gd name="connsiteY2" fmla="*/ 0 h 533400"/>
                    <a:gd name="connsiteX3" fmla="*/ 0 w 1058019"/>
                    <a:gd name="connsiteY3" fmla="*/ 533400 h 533400"/>
                    <a:gd name="connsiteX0" fmla="*/ 0 w 1050704"/>
                    <a:gd name="connsiteY0" fmla="*/ 529580 h 529580"/>
                    <a:gd name="connsiteX1" fmla="*/ 19422 w 1050704"/>
                    <a:gd name="connsiteY1" fmla="*/ 0 h 529580"/>
                    <a:gd name="connsiteX2" fmla="*/ 1050704 w 1050704"/>
                    <a:gd name="connsiteY2" fmla="*/ 10810 h 529580"/>
                    <a:gd name="connsiteX3" fmla="*/ 0 w 1050704"/>
                    <a:gd name="connsiteY3" fmla="*/ 529580 h 529580"/>
                    <a:gd name="connsiteX0" fmla="*/ 0 w 1021444"/>
                    <a:gd name="connsiteY0" fmla="*/ 533401 h 533401"/>
                    <a:gd name="connsiteX1" fmla="*/ 19422 w 1021444"/>
                    <a:gd name="connsiteY1" fmla="*/ 3821 h 533401"/>
                    <a:gd name="connsiteX2" fmla="*/ 1021444 w 1021444"/>
                    <a:gd name="connsiteY2" fmla="*/ 0 h 533401"/>
                    <a:gd name="connsiteX3" fmla="*/ 0 w 1021444"/>
                    <a:gd name="connsiteY3" fmla="*/ 533401 h 533401"/>
                    <a:gd name="connsiteX0" fmla="*/ 0 w 1021444"/>
                    <a:gd name="connsiteY0" fmla="*/ 548031 h 548031"/>
                    <a:gd name="connsiteX1" fmla="*/ 19422 w 1021444"/>
                    <a:gd name="connsiteY1" fmla="*/ 3821 h 548031"/>
                    <a:gd name="connsiteX2" fmla="*/ 1021444 w 1021444"/>
                    <a:gd name="connsiteY2" fmla="*/ 0 h 548031"/>
                    <a:gd name="connsiteX3" fmla="*/ 0 w 1021444"/>
                    <a:gd name="connsiteY3" fmla="*/ 548031 h 548031"/>
                    <a:gd name="connsiteX0" fmla="*/ 0 w 1021444"/>
                    <a:gd name="connsiteY0" fmla="*/ 548031 h 554519"/>
                    <a:gd name="connsiteX1" fmla="*/ 19658 w 1021444"/>
                    <a:gd name="connsiteY1" fmla="*/ 549997 h 554519"/>
                    <a:gd name="connsiteX2" fmla="*/ 19422 w 1021444"/>
                    <a:gd name="connsiteY2" fmla="*/ 3821 h 554519"/>
                    <a:gd name="connsiteX3" fmla="*/ 1021444 w 1021444"/>
                    <a:gd name="connsiteY3" fmla="*/ 0 h 554519"/>
                    <a:gd name="connsiteX4" fmla="*/ 0 w 1021444"/>
                    <a:gd name="connsiteY4" fmla="*/ 548031 h 554519"/>
                    <a:gd name="connsiteX0" fmla="*/ 0 w 1021444"/>
                    <a:gd name="connsiteY0" fmla="*/ 548031 h 554519"/>
                    <a:gd name="connsiteX1" fmla="*/ 19658 w 1021444"/>
                    <a:gd name="connsiteY1" fmla="*/ 549997 h 554519"/>
                    <a:gd name="connsiteX2" fmla="*/ 19422 w 1021444"/>
                    <a:gd name="connsiteY2" fmla="*/ 3821 h 554519"/>
                    <a:gd name="connsiteX3" fmla="*/ 41603 w 1021444"/>
                    <a:gd name="connsiteY3" fmla="*/ 1357 h 554519"/>
                    <a:gd name="connsiteX4" fmla="*/ 1021444 w 1021444"/>
                    <a:gd name="connsiteY4" fmla="*/ 0 h 554519"/>
                    <a:gd name="connsiteX5" fmla="*/ 0 w 1021444"/>
                    <a:gd name="connsiteY5" fmla="*/ 548031 h 554519"/>
                    <a:gd name="connsiteX0" fmla="*/ 0 w 1014129"/>
                    <a:gd name="connsiteY0" fmla="*/ 555346 h 555449"/>
                    <a:gd name="connsiteX1" fmla="*/ 12343 w 1014129"/>
                    <a:gd name="connsiteY1" fmla="*/ 549997 h 555449"/>
                    <a:gd name="connsiteX2" fmla="*/ 12107 w 1014129"/>
                    <a:gd name="connsiteY2" fmla="*/ 3821 h 555449"/>
                    <a:gd name="connsiteX3" fmla="*/ 34288 w 1014129"/>
                    <a:gd name="connsiteY3" fmla="*/ 1357 h 555449"/>
                    <a:gd name="connsiteX4" fmla="*/ 1014129 w 1014129"/>
                    <a:gd name="connsiteY4" fmla="*/ 0 h 555449"/>
                    <a:gd name="connsiteX5" fmla="*/ 0 w 1014129"/>
                    <a:gd name="connsiteY5" fmla="*/ 555346 h 555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4129" h="555449">
                      <a:moveTo>
                        <a:pt x="0" y="555346"/>
                      </a:moveTo>
                      <a:cubicBezTo>
                        <a:pt x="4114" y="538933"/>
                        <a:pt x="8229" y="566410"/>
                        <a:pt x="12343" y="549997"/>
                      </a:cubicBezTo>
                      <a:cubicBezTo>
                        <a:pt x="12264" y="367938"/>
                        <a:pt x="12186" y="185880"/>
                        <a:pt x="12107" y="3821"/>
                      </a:cubicBezTo>
                      <a:lnTo>
                        <a:pt x="34288" y="1357"/>
                      </a:lnTo>
                      <a:lnTo>
                        <a:pt x="1014129" y="0"/>
                      </a:lnTo>
                      <a:lnTo>
                        <a:pt x="0" y="555346"/>
                      </a:lnTo>
                      <a:close/>
                    </a:path>
                  </a:pathLst>
                </a:custGeom>
                <a:solidFill>
                  <a:srgbClr val="EB89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" name="Прямая со стрелкой 3"/>
                <p:cNvCxnSpPr/>
                <p:nvPr/>
              </p:nvCxnSpPr>
              <p:spPr>
                <a:xfrm flipV="1">
                  <a:off x="442690" y="1412396"/>
                  <a:ext cx="0" cy="2376644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 стрелкой 5"/>
                <p:cNvCxnSpPr/>
                <p:nvPr/>
              </p:nvCxnSpPr>
              <p:spPr>
                <a:xfrm>
                  <a:off x="442690" y="3789040"/>
                  <a:ext cx="3409003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442690" y="2996825"/>
                  <a:ext cx="3291506" cy="0"/>
                </a:xfrm>
                <a:prstGeom prst="line">
                  <a:avLst/>
                </a:prstGeom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V="1">
                  <a:off x="442690" y="1699753"/>
                  <a:ext cx="3291506" cy="1873373"/>
                </a:xfrm>
                <a:prstGeom prst="line">
                  <a:avLst/>
                </a:prstGeom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 стрелкой 22"/>
                <p:cNvCxnSpPr/>
                <p:nvPr/>
              </p:nvCxnSpPr>
              <p:spPr>
                <a:xfrm>
                  <a:off x="2556049" y="2996825"/>
                  <a:ext cx="0" cy="792215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 стрелкой 24"/>
                <p:cNvCxnSpPr/>
                <p:nvPr/>
              </p:nvCxnSpPr>
              <p:spPr>
                <a:xfrm>
                  <a:off x="2556049" y="2349082"/>
                  <a:ext cx="0" cy="64774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>
                  <a:stCxn id="14" idx="0"/>
                </p:cNvCxnSpPr>
                <p:nvPr/>
              </p:nvCxnSpPr>
              <p:spPr>
                <a:xfrm flipV="1">
                  <a:off x="442690" y="1699753"/>
                  <a:ext cx="2137177" cy="1868610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 стрелкой 30"/>
                <p:cNvCxnSpPr/>
                <p:nvPr/>
              </p:nvCxnSpPr>
              <p:spPr>
                <a:xfrm>
                  <a:off x="2556049" y="1699753"/>
                  <a:ext cx="0" cy="64933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645" name="TextBox 16383"/>
              <p:cNvSpPr txBox="1">
                <a:spLocks noChangeArrowheads="1"/>
              </p:cNvSpPr>
              <p:nvPr/>
            </p:nvSpPr>
            <p:spPr bwMode="auto">
              <a:xfrm>
                <a:off x="1080147" y="1732746"/>
                <a:ext cx="1513555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000" i="1">
                    <a:solidFill>
                      <a:srgbClr val="E1561C"/>
                    </a:solidFill>
                    <a:latin typeface="Tahoma" pitchFamily="34" charset="0"/>
                    <a:cs typeface="Tahoma" pitchFamily="34" charset="0"/>
                  </a:rPr>
                  <a:t>Выручка </a:t>
                </a:r>
              </a:p>
              <a:p>
                <a:pPr algn="r"/>
                <a:r>
                  <a:rPr lang="ru-RU" sz="1000" i="1">
                    <a:solidFill>
                      <a:srgbClr val="E1561C"/>
                    </a:solidFill>
                    <a:latin typeface="Tahoma" pitchFamily="34" charset="0"/>
                    <a:cs typeface="Tahoma" pitchFamily="34" charset="0"/>
                  </a:rPr>
                  <a:t>(фактический уровень</a:t>
                </a:r>
              </a:p>
              <a:p>
                <a:pPr algn="r"/>
                <a:r>
                  <a:rPr lang="ru-RU" sz="1000" i="1">
                    <a:solidFill>
                      <a:srgbClr val="E1561C"/>
                    </a:solidFill>
                    <a:latin typeface="Tahoma" pitchFamily="34" charset="0"/>
                    <a:cs typeface="Tahoma" pitchFamily="34" charset="0"/>
                  </a:rPr>
                  <a:t>трафика)</a:t>
                </a:r>
              </a:p>
            </p:txBody>
          </p:sp>
          <p:sp>
            <p:nvSpPr>
              <p:cNvPr id="26646" name="TextBox 43"/>
              <p:cNvSpPr txBox="1">
                <a:spLocks noChangeArrowheads="1"/>
              </p:cNvSpPr>
              <p:nvPr/>
            </p:nvSpPr>
            <p:spPr bwMode="auto">
              <a:xfrm>
                <a:off x="3419872" y="1764684"/>
                <a:ext cx="1695229" cy="400110"/>
              </a:xfrm>
              <a:prstGeom prst="rect">
                <a:avLst/>
              </a:prstGeom>
              <a:solidFill>
                <a:srgbClr val="FFFFFF">
                  <a:alpha val="5411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000" i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Выручка (базовый уровень трафика)</a:t>
                </a:r>
              </a:p>
            </p:txBody>
          </p:sp>
          <p:sp>
            <p:nvSpPr>
              <p:cNvPr id="26647" name="TextBox 45"/>
              <p:cNvSpPr txBox="1">
                <a:spLocks noChangeArrowheads="1"/>
              </p:cNvSpPr>
              <p:nvPr/>
            </p:nvSpPr>
            <p:spPr bwMode="auto">
              <a:xfrm>
                <a:off x="2580164" y="2132856"/>
                <a:ext cx="1572866" cy="246221"/>
              </a:xfrm>
              <a:prstGeom prst="rect">
                <a:avLst/>
              </a:prstGeom>
              <a:solidFill>
                <a:srgbClr val="FFFFFF">
                  <a:alpha val="5411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 90-95 % ГК «Автодор»</a:t>
                </a:r>
              </a:p>
            </p:txBody>
          </p:sp>
          <p:sp>
            <p:nvSpPr>
              <p:cNvPr id="26648" name="TextBox 46"/>
              <p:cNvSpPr txBox="1">
                <a:spLocks noChangeArrowheads="1"/>
              </p:cNvSpPr>
              <p:nvPr/>
            </p:nvSpPr>
            <p:spPr bwMode="auto">
              <a:xfrm>
                <a:off x="2627784" y="2924944"/>
                <a:ext cx="141577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100 % ГК «Автодор»</a:t>
                </a:r>
              </a:p>
            </p:txBody>
          </p:sp>
          <p:sp>
            <p:nvSpPr>
              <p:cNvPr id="26649" name="TextBox 49"/>
              <p:cNvSpPr txBox="1">
                <a:spLocks noChangeArrowheads="1"/>
              </p:cNvSpPr>
              <p:nvPr/>
            </p:nvSpPr>
            <p:spPr bwMode="auto">
              <a:xfrm>
                <a:off x="2627784" y="3642493"/>
                <a:ext cx="115288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100 % Инвестор</a:t>
                </a:r>
              </a:p>
            </p:txBody>
          </p:sp>
        </p:grpSp>
        <p:sp>
          <p:nvSpPr>
            <p:cNvPr id="26643" name="TextBox 44"/>
            <p:cNvSpPr txBox="1">
              <a:spLocks noChangeArrowheads="1"/>
            </p:cNvSpPr>
            <p:nvPr/>
          </p:nvSpPr>
          <p:spPr bwMode="auto">
            <a:xfrm>
              <a:off x="3076237" y="3326795"/>
              <a:ext cx="10086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solidFill>
                    <a:srgbClr val="E1561C"/>
                  </a:solidFill>
                  <a:latin typeface="Tahoma" pitchFamily="34" charset="0"/>
                  <a:cs typeface="Tahoma" pitchFamily="34" charset="0"/>
                </a:rPr>
                <a:t>Плата по ДИС</a:t>
              </a:r>
            </a:p>
          </p:txBody>
        </p:sp>
      </p:grpSp>
      <p:sp>
        <p:nvSpPr>
          <p:cNvPr id="26631" name="TextBox 53"/>
          <p:cNvSpPr txBox="1">
            <a:spLocks noChangeArrowheads="1"/>
          </p:cNvSpPr>
          <p:nvPr/>
        </p:nvSpPr>
        <p:spPr bwMode="auto">
          <a:xfrm>
            <a:off x="2625725" y="2390775"/>
            <a:ext cx="1198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5-10 % Инвестор</a:t>
            </a:r>
          </a:p>
        </p:txBody>
      </p:sp>
      <p:sp>
        <p:nvSpPr>
          <p:cNvPr id="26632" name="TextBox 60"/>
          <p:cNvSpPr txBox="1">
            <a:spLocks noChangeArrowheads="1"/>
          </p:cNvSpPr>
          <p:nvPr/>
        </p:nvSpPr>
        <p:spPr bwMode="auto">
          <a:xfrm>
            <a:off x="7700963" y="1731963"/>
            <a:ext cx="1335087" cy="247650"/>
          </a:xfrm>
          <a:prstGeom prst="rect">
            <a:avLst/>
          </a:prstGeom>
          <a:solidFill>
            <a:srgbClr val="FFFFFF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grpSp>
        <p:nvGrpSpPr>
          <p:cNvPr id="26633" name="Группа 1"/>
          <p:cNvGrpSpPr>
            <a:grpSpLocks/>
          </p:cNvGrpSpPr>
          <p:nvPr/>
        </p:nvGrpSpPr>
        <p:grpSpPr bwMode="auto">
          <a:xfrm>
            <a:off x="490538" y="4437063"/>
            <a:ext cx="8329612" cy="2160587"/>
            <a:chOff x="489843" y="4293095"/>
            <a:chExt cx="8330629" cy="2160242"/>
          </a:xfrm>
        </p:grpSpPr>
        <p:sp>
          <p:nvSpPr>
            <p:cNvPr id="55" name="Прямоугольник с двумя скругленными противолежащими углами 54"/>
            <p:cNvSpPr/>
            <p:nvPr/>
          </p:nvSpPr>
          <p:spPr>
            <a:xfrm>
              <a:off x="489843" y="4293095"/>
              <a:ext cx="4010515" cy="2160242"/>
            </a:xfrm>
            <a:prstGeom prst="round2DiagRect">
              <a:avLst/>
            </a:prstGeom>
            <a:solidFill>
              <a:srgbClr val="E15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9061" y="4437534"/>
              <a:ext cx="3908902" cy="18713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171450" indent="-171450">
                <a:buFont typeface="Arial" charset="0"/>
                <a:buChar char="•"/>
                <a:defRPr/>
              </a:pPr>
              <a:r>
                <a:rPr lang="ru-RU" sz="11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вся выручка (доходы от сбора платы за проезд) поступает в пользу ГК «Автодор»;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ru-RU" sz="11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из полученных доходов ГК «Автодор» выплачивает Инвестору плату по ДИС (включая инвестиционный и эксплуатационный платежи);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ru-RU" sz="11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оставшаяся после платы по ДИС часть выручки остается в распоряжении ГК «Автодор»;</a:t>
              </a:r>
            </a:p>
            <a:p>
              <a:pPr marL="171450" indent="-171450">
                <a:buFont typeface="Arial" charset="0"/>
                <a:buChar char="•"/>
                <a:defRPr/>
              </a:pPr>
              <a:r>
                <a:rPr lang="ru-RU" sz="11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при превышении фактического уровня выручки над запланированным, полученный сверхдоход распределяется в пропорции 90-95 % ГК «Автодор», 5-10% - Инвестор</a:t>
              </a:r>
              <a:r>
                <a:rPr lang="ru-RU" sz="11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57" name="Прямоугольник с двумя скругленными противолежащими углами 56"/>
            <p:cNvSpPr/>
            <p:nvPr/>
          </p:nvSpPr>
          <p:spPr>
            <a:xfrm>
              <a:off x="4809957" y="4293095"/>
              <a:ext cx="4010515" cy="2160242"/>
            </a:xfrm>
            <a:prstGeom prst="round2DiagRect">
              <a:avLst/>
            </a:prstGeom>
            <a:solidFill>
              <a:srgbClr val="4C4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60764" y="4437534"/>
              <a:ext cx="3907315" cy="18713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25834" y="4437534"/>
              <a:ext cx="3907315" cy="18713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71450" indent="-171450" algn="l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endParaRPr lang="ru-RU" sz="11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63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48425"/>
            <a:ext cx="3619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F20202-8311-4ACE-BA08-00E922F58521}" type="slidenum">
              <a:rPr lang="ru-R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solidFill>
                <a:srgbClr val="898989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51520" y="854075"/>
            <a:ext cx="6428375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0" y="6813550"/>
            <a:ext cx="9144000" cy="63500"/>
          </a:xfrm>
          <a:prstGeom prst="rect">
            <a:avLst/>
          </a:prstGeom>
          <a:gradFill rotWithShape="0">
            <a:gsLst>
              <a:gs pos="0">
                <a:srgbClr val="E1561C"/>
              </a:gs>
              <a:gs pos="100000">
                <a:srgbClr val="EB8921"/>
              </a:gs>
            </a:gsLst>
            <a:lin ang="1980000"/>
          </a:gradFill>
          <a:ln w="9525" algn="ctr">
            <a:noFill/>
            <a:miter lim="800000"/>
            <a:headEnd/>
            <a:tailEnd/>
          </a:ln>
        </p:spPr>
        <p:txBody>
          <a:bodyPr wrap="none" lIns="83090" tIns="41544" rIns="83090" bIns="41544" anchor="ctr"/>
          <a:lstStyle/>
          <a:p>
            <a:pPr algn="ctr"/>
            <a:endParaRPr lang="en-US" sz="800">
              <a:solidFill>
                <a:srgbClr val="45545F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180975"/>
            <a:ext cx="7561263" cy="3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ru-RU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Схема (с разделением на пусковые комплексы)</a:t>
            </a:r>
          </a:p>
        </p:txBody>
      </p:sp>
      <p:pic>
        <p:nvPicPr>
          <p:cNvPr id="18434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0100" y="180975"/>
            <a:ext cx="18129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395535" y="1371600"/>
            <a:ext cx="6428375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0" y="6813550"/>
            <a:ext cx="9144000" cy="63500"/>
          </a:xfrm>
          <a:prstGeom prst="rect">
            <a:avLst/>
          </a:prstGeom>
          <a:gradFill rotWithShape="0">
            <a:gsLst>
              <a:gs pos="0">
                <a:srgbClr val="E1561C"/>
              </a:gs>
              <a:gs pos="100000">
                <a:srgbClr val="EB8921"/>
              </a:gs>
            </a:gsLst>
            <a:lin ang="1980000"/>
          </a:gradFill>
          <a:ln w="9525" algn="ctr">
            <a:noFill/>
            <a:miter lim="800000"/>
            <a:headEnd/>
            <a:tailEnd/>
          </a:ln>
        </p:spPr>
        <p:txBody>
          <a:bodyPr wrap="none" lIns="83090" tIns="41544" rIns="83090" bIns="41544" anchor="ctr"/>
          <a:lstStyle/>
          <a:p>
            <a:pPr algn="ctr"/>
            <a:endParaRPr lang="en-US" sz="800">
              <a:solidFill>
                <a:srgbClr val="45545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8437" name="Picture 2" descr="D:\Users\admin\Desktop\1лист вставит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00" y="531813"/>
            <a:ext cx="8896350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48425"/>
            <a:ext cx="3619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DB0E0-A808-4DC0-B09F-1D2C5A1B235F}" type="slidenum">
              <a:rPr lang="ru-R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65" name="Group 57"/>
          <p:cNvGraphicFramePr>
            <a:graphicFrameLocks noGrp="1"/>
          </p:cNvGraphicFramePr>
          <p:nvPr/>
        </p:nvGraphicFramePr>
        <p:xfrm>
          <a:off x="795338" y="2349500"/>
          <a:ext cx="7261225" cy="3506788"/>
        </p:xfrm>
        <a:graphic>
          <a:graphicData uri="http://schemas.openxmlformats.org/drawingml/2006/table">
            <a:tbl>
              <a:tblPr/>
              <a:tblGrid>
                <a:gridCol w="2076450"/>
                <a:gridCol w="504825"/>
                <a:gridCol w="1643062"/>
                <a:gridCol w="1597025"/>
                <a:gridCol w="143986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проекта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КМ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Стоимость проекта млрд. руб.</a:t>
                      </a:r>
                      <a:endParaRPr kumimoji="0" lang="ru-RU" sz="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Контрактные схемы строительства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 строительства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Корректировка проекта 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0,144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Долгосрочное инвестиционное соглашение</a:t>
                      </a:r>
                      <a:endParaRPr kumimoji="0" lang="ru-RU" sz="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2016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пусковой комплекс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ПК 97 – ПК 214 с мостом ч/р Волгу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11,7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17,699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Долгосрочное инвестиционное соглашение</a:t>
                      </a:r>
                      <a:endParaRPr kumimoji="0" lang="ru-RU" sz="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2017-2021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пусковой комплекс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ПК 2+29 – ПК 97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9,5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2,397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Долгосрочное инвестиционное соглашение</a:t>
                      </a:r>
                      <a:endParaRPr kumimoji="0" lang="ru-RU" sz="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2019-2020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пусковой комплекс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ПК 214 – ПК 314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10,0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2,619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Долгосрочное инвестиционное соглашение</a:t>
                      </a:r>
                      <a:endParaRPr kumimoji="0" lang="ru-RU" sz="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2018-2019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пусковой комплекс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ПК 314 – ПК 385+82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7,2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3,142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Долгосрочное инвестиционное соглашение</a:t>
                      </a:r>
                      <a:endParaRPr kumimoji="0" lang="ru-RU" sz="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2020-2021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Итого по проектам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A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38,4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A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26,001</a:t>
                      </a: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A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A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3232" marR="83232" marT="41468" marB="414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AE11"/>
                    </a:solidFill>
                  </a:tcPr>
                </a:tc>
              </a:tr>
            </a:tbl>
          </a:graphicData>
        </a:graphic>
      </p:graphicFrame>
      <p:pic>
        <p:nvPicPr>
          <p:cNvPr id="29748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0100" y="180975"/>
            <a:ext cx="18129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438" y="260350"/>
            <a:ext cx="900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5" rIns="91389" bIns="45695">
            <a:spAutoFit/>
          </a:bodyPr>
          <a:lstStyle/>
          <a:p>
            <a:pPr defTabSz="830263" eaLnBrk="0" hangingPunct="0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Предложение ГК «Автодор» по реализации проекта </a:t>
            </a:r>
          </a:p>
          <a:p>
            <a:pPr defTabSz="830263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строительства а</a:t>
            </a:r>
            <a:r>
              <a:rPr lang="ru-RU" alt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втомобильной дороги «Москва-Ярославль-Кострома-Киров-Пермь-Екатеринбург на участке обхода города Костромы с мостом через реку Волгу»</a:t>
            </a:r>
            <a:endParaRPr lang="en-US" altLang="ru-RU">
              <a:solidFill>
                <a:srgbClr val="4C454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61" name="Номер слайда 1"/>
          <p:cNvSpPr txBox="1">
            <a:spLocks noGrp="1"/>
          </p:cNvSpPr>
          <p:nvPr/>
        </p:nvSpPr>
        <p:spPr bwMode="auto">
          <a:xfrm>
            <a:off x="8675688" y="6448425"/>
            <a:ext cx="3619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37FE0E0-A9C7-49B5-B55F-F3AA1F974A12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3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  <p:cxnSp>
        <p:nvCxnSpPr>
          <p:cNvPr id="308" name="Прямая соединительная линия 307"/>
          <p:cNvCxnSpPr/>
          <p:nvPr/>
        </p:nvCxnSpPr>
        <p:spPr>
          <a:xfrm>
            <a:off x="251519" y="1231900"/>
            <a:ext cx="6428375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0" y="6813550"/>
            <a:ext cx="9144000" cy="63500"/>
          </a:xfrm>
          <a:prstGeom prst="rect">
            <a:avLst/>
          </a:prstGeom>
          <a:gradFill rotWithShape="0">
            <a:gsLst>
              <a:gs pos="0">
                <a:srgbClr val="E1561C"/>
              </a:gs>
              <a:gs pos="100000">
                <a:srgbClr val="EB8921"/>
              </a:gs>
            </a:gsLst>
            <a:lin ang="1980000"/>
          </a:gradFill>
          <a:ln w="9525" algn="ctr">
            <a:noFill/>
            <a:miter lim="800000"/>
            <a:headEnd/>
            <a:tailEnd/>
          </a:ln>
        </p:spPr>
        <p:txBody>
          <a:bodyPr wrap="none" lIns="83090" tIns="41544" rIns="83090" bIns="41544" anchor="ctr"/>
          <a:lstStyle/>
          <a:p>
            <a:pPr algn="ctr"/>
            <a:endParaRPr lang="en-US" sz="800">
              <a:solidFill>
                <a:srgbClr val="45545F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13" y="212725"/>
            <a:ext cx="88725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5" rIns="91389" bIns="45695">
            <a:spAutoFit/>
          </a:bodyPr>
          <a:lstStyle/>
          <a:p>
            <a:pPr defTabSz="830263" eaLnBrk="0" hangingPunct="0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Основные параметры Пускового комплекса № 1 </a:t>
            </a:r>
          </a:p>
          <a:p>
            <a:pPr defTabSz="830263" eaLnBrk="0" hangingPunct="0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автомобильной дороги «Москва-Ярославль-Кострома-Киров-Пермь-Екатеринбург на участке обхода города Костромы с мостом через реку Волгу»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4475" y="3860800"/>
          <a:ext cx="4398963" cy="2325688"/>
        </p:xfrm>
        <a:graphic>
          <a:graphicData uri="http://schemas.openxmlformats.org/drawingml/2006/table">
            <a:tbl>
              <a:tblPr/>
              <a:tblGrid>
                <a:gridCol w="1231900"/>
                <a:gridCol w="3167063"/>
              </a:tblGrid>
              <a:tr h="3317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Основные технико-экономические 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Категория дороги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Строительная длина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11,7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Число полос движения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Ширина проезжей части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2х7,5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Ширина разделительной полосы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9480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0100" y="180975"/>
            <a:ext cx="18129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4076700"/>
          <a:ext cx="4132262" cy="2171700"/>
        </p:xfrm>
        <a:graphic>
          <a:graphicData uri="http://schemas.openxmlformats.org/drawingml/2006/table">
            <a:tbl>
              <a:tblPr/>
              <a:tblGrid>
                <a:gridCol w="2227262"/>
                <a:gridCol w="190500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Стоимость строительства ВСЕГО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(в ценах соответствующих лет), млрд. руб.: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22,6257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Государственное финансирование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20,36313(90 %),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т.ч. средства ФНБ – 20,36313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Частное финансирование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2,26257(10 %)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Контрактная форма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Долгосрочное  инвестиционное соглашение</a:t>
                      </a:r>
                      <a:endParaRPr kumimoji="0" lang="ru-RU" sz="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Условия привлечения средств ФНБ: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 привлечения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2016-2020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Условия привлечения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Выпуск облигаций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купонная ставка =инфляция+1%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 возврата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2020-2033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48425"/>
            <a:ext cx="3619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B832F-209B-4EC7-8110-1AB70496D051}" type="slidenum">
              <a:rPr lang="ru-R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srgbClr val="898989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1127125"/>
            <a:ext cx="6428375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0" y="6813550"/>
            <a:ext cx="9144000" cy="63500"/>
          </a:xfrm>
          <a:prstGeom prst="rect">
            <a:avLst/>
          </a:prstGeom>
          <a:gradFill rotWithShape="0">
            <a:gsLst>
              <a:gs pos="0">
                <a:srgbClr val="E1561C"/>
              </a:gs>
              <a:gs pos="100000">
                <a:srgbClr val="EB8921"/>
              </a:gs>
            </a:gsLst>
            <a:lin ang="1980000"/>
          </a:gradFill>
          <a:ln w="9525" algn="ctr">
            <a:noFill/>
            <a:miter lim="800000"/>
            <a:headEnd/>
            <a:tailEnd/>
          </a:ln>
        </p:spPr>
        <p:txBody>
          <a:bodyPr wrap="none" lIns="83090" tIns="41544" rIns="83090" bIns="41544" anchor="ctr"/>
          <a:lstStyle/>
          <a:p>
            <a:pPr algn="ctr"/>
            <a:endParaRPr lang="en-US" sz="800">
              <a:solidFill>
                <a:srgbClr val="45545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9513" name="Picture 2" descr="D:\Users\admin\Desktop\1 участо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1412875"/>
            <a:ext cx="5000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48425"/>
            <a:ext cx="3619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4270D8-C831-4430-B213-07A11CCFD358}" type="slidenum">
              <a:rPr lang="ru-R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2048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0100" y="180975"/>
            <a:ext cx="18129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1520" y="1085850"/>
            <a:ext cx="6428375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44475" y="4311650"/>
          <a:ext cx="4287838" cy="2024063"/>
        </p:xfrm>
        <a:graphic>
          <a:graphicData uri="http://schemas.openxmlformats.org/drawingml/2006/table">
            <a:tbl>
              <a:tblPr/>
              <a:tblGrid>
                <a:gridCol w="1308100"/>
                <a:gridCol w="2979738"/>
              </a:tblGrid>
              <a:tr h="2952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Основные технико-экономические 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Категория дороги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Строительная длина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9,5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Число полос движения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Ширина проезжей части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7,5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Ширина разделительной полосы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4638675" y="4346575"/>
          <a:ext cx="4248150" cy="1927225"/>
        </p:xfrm>
        <a:graphic>
          <a:graphicData uri="http://schemas.openxmlformats.org/drawingml/2006/table">
            <a:tbl>
              <a:tblPr/>
              <a:tblGrid>
                <a:gridCol w="2303463"/>
                <a:gridCol w="1944687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Стоимость строительства ВСЕГО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(в ценах соответствующих лет), млрд. руб.: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3,1295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Государственное финансирование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2,81655 (90,0%),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т.ч. средства ФНБ – 2,81655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Частное финансирование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0,31295 (10%)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Контрактная форма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Долгосрочное  инвестиционное соглашение</a:t>
                      </a:r>
                      <a:endParaRPr kumimoji="0" lang="ru-RU" sz="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82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Условия привлечения средств ФНБ: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 привлечения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2018-2019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Условия привлечения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Выпуск облигаций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купонная ставка =инфляция+1%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 возврата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2020-2033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0" y="6813550"/>
            <a:ext cx="9144000" cy="63500"/>
          </a:xfrm>
          <a:prstGeom prst="rect">
            <a:avLst/>
          </a:prstGeom>
          <a:gradFill rotWithShape="0">
            <a:gsLst>
              <a:gs pos="0">
                <a:srgbClr val="E1561C"/>
              </a:gs>
              <a:gs pos="100000">
                <a:srgbClr val="EB8921"/>
              </a:gs>
            </a:gsLst>
            <a:lin ang="1980000"/>
          </a:gradFill>
          <a:ln w="9525" algn="ctr">
            <a:noFill/>
            <a:miter lim="800000"/>
            <a:headEnd/>
            <a:tailEnd/>
          </a:ln>
        </p:spPr>
        <p:txBody>
          <a:bodyPr wrap="none" lIns="83090" tIns="41544" rIns="83090" bIns="41544" anchor="ctr"/>
          <a:lstStyle/>
          <a:p>
            <a:pPr algn="ctr"/>
            <a:endParaRPr lang="en-US" sz="800">
              <a:solidFill>
                <a:srgbClr val="45545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53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3513" y="212725"/>
            <a:ext cx="88725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5" rIns="91389" bIns="45695">
            <a:spAutoFit/>
          </a:bodyPr>
          <a:lstStyle/>
          <a:p>
            <a:pPr defTabSz="830263" eaLnBrk="0" hangingPunct="0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Основные параметры Пускового комплекса № 2 </a:t>
            </a:r>
          </a:p>
          <a:p>
            <a:pPr defTabSz="830263" eaLnBrk="0" hangingPunct="0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автомобильной дороги «Москва-Ярославль-Кострома-Киров-Пермь-Екатеринбург на участке обхода города Костромы с мостом через реку Волгу»</a:t>
            </a:r>
          </a:p>
        </p:txBody>
      </p:sp>
      <p:pic>
        <p:nvPicPr>
          <p:cNvPr id="20538" name="Picture 2" descr="D:\Users\admin\Desktop\2 участо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1150" y="1144588"/>
            <a:ext cx="55689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140200" y="1222375"/>
          <a:ext cx="4484688" cy="4171950"/>
        </p:xfrm>
        <a:graphic>
          <a:graphicData uri="http://schemas.openxmlformats.org/drawingml/2006/table">
            <a:tbl>
              <a:tblPr/>
              <a:tblGrid>
                <a:gridCol w="2432050"/>
                <a:gridCol w="2052638"/>
              </a:tblGrid>
              <a:tr h="385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Основные технико-экономические 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Категория дороги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Строительная длина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10,0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Число полос движения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Ширина проезжей части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7,5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Ширина разделительной полосы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Стоимость строительства ВСЕГО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(в ценах соответствующих лет)       млрд. руб,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том числе: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3,22130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Государственное финансирование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2,89917 (90 %),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в т.ч. средства ФНБ  2,89917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Частное финансирование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0,32213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(10 %)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Контрактная схема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Долгосрочное  инвестиционное соглашение</a:t>
                      </a:r>
                      <a:endParaRPr kumimoji="0" lang="ru-RU" sz="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Условия привлечения средств ФНБ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Сроки привлечения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2017-2018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Условия привлечения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Выпуск облигаций, </a:t>
                      </a:r>
                    </a:p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купонная ставка =инфляция+1%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Сроки возврата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2020-2033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551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0100" y="180975"/>
            <a:ext cx="18129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5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48425"/>
            <a:ext cx="3619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16B50F-E59B-4542-A155-C7A9DBE07114}" type="slidenum">
              <a:rPr lang="ru-R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solidFill>
                <a:srgbClr val="898989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26" y="1066800"/>
            <a:ext cx="6428375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5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0" y="6813550"/>
            <a:ext cx="9144000" cy="63500"/>
          </a:xfrm>
          <a:prstGeom prst="rect">
            <a:avLst/>
          </a:prstGeom>
          <a:gradFill rotWithShape="0">
            <a:gsLst>
              <a:gs pos="0">
                <a:srgbClr val="E1561C"/>
              </a:gs>
              <a:gs pos="100000">
                <a:srgbClr val="EB8921"/>
              </a:gs>
            </a:gsLst>
            <a:lin ang="1980000"/>
          </a:gradFill>
          <a:ln w="9525" algn="ctr">
            <a:noFill/>
            <a:miter lim="800000"/>
            <a:headEnd/>
            <a:tailEnd/>
          </a:ln>
        </p:spPr>
        <p:txBody>
          <a:bodyPr wrap="none" lIns="83090" tIns="41544" rIns="83090" bIns="41544" anchor="ctr"/>
          <a:lstStyle/>
          <a:p>
            <a:pPr algn="ctr"/>
            <a:endParaRPr lang="en-US" sz="800">
              <a:solidFill>
                <a:srgbClr val="45545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5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5738" y="180975"/>
            <a:ext cx="8874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5" rIns="91389" bIns="45695">
            <a:spAutoFit/>
          </a:bodyPr>
          <a:lstStyle/>
          <a:p>
            <a:pPr defTabSz="830263" eaLnBrk="0" hangingPunct="0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Основные параметры Пускового комплекса № 3 </a:t>
            </a:r>
          </a:p>
          <a:p>
            <a:pPr defTabSz="830263" eaLnBrk="0" hangingPunct="0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автомобильной дороги «Москва-Ярославль-Кострома-Киров-Пермь-Екатеринбург на участке обхода города Костромы с мостом через реку Волгу»</a:t>
            </a:r>
          </a:p>
        </p:txBody>
      </p:sp>
      <p:pic>
        <p:nvPicPr>
          <p:cNvPr id="21556" name="Picture 2" descr="D:\Users\admin\Desktop\3 участо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196975"/>
            <a:ext cx="3095625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7688" y="80963"/>
            <a:ext cx="4532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 sz="1400" b="1">
              <a:solidFill>
                <a:srgbClr val="003366"/>
              </a:solidFill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27538" y="1265238"/>
          <a:ext cx="4392612" cy="4433887"/>
        </p:xfrm>
        <a:graphic>
          <a:graphicData uri="http://schemas.openxmlformats.org/drawingml/2006/table">
            <a:tbl>
              <a:tblPr/>
              <a:tblGrid>
                <a:gridCol w="2076450"/>
                <a:gridCol w="2316162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Основные технико-экономические показатели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Категория дороги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Строительная длина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7,2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Число полос движения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Ширина проезжей части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7,5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Ширина разделительной полосы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Стоимость строительства ВСЕГО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(в ценах соответствующих лет)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млрд. руб.,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том числе: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4,45830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Государственное финансирование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4,01247(90 %),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т.ч. средства ФНБ  4,01247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Частное финансирование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0,44583 (10%)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Контрактная схема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Долгосрочное  инвестиционное соглашение</a:t>
                      </a:r>
                      <a:endParaRPr kumimoji="0" lang="ru-RU" sz="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Условия привлечения средств ФНБ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 привлечения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2019-2020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Условия привлечения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Выпуск облигаций,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купонная ставка=инфляция+1%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 возврата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2020-2033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76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0100" y="180975"/>
            <a:ext cx="18129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48425"/>
            <a:ext cx="3619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0D556-7CAA-4938-8D8B-BFBBFC92A1CE}" type="slidenum">
              <a:rPr lang="ru-R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solidFill>
                <a:srgbClr val="898989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28" y="1085850"/>
            <a:ext cx="6428375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0" y="6813550"/>
            <a:ext cx="9144000" cy="63500"/>
          </a:xfrm>
          <a:prstGeom prst="rect">
            <a:avLst/>
          </a:prstGeom>
          <a:gradFill rotWithShape="0">
            <a:gsLst>
              <a:gs pos="0">
                <a:srgbClr val="E1561C"/>
              </a:gs>
              <a:gs pos="100000">
                <a:srgbClr val="EB8921"/>
              </a:gs>
            </a:gsLst>
            <a:lin ang="1980000"/>
          </a:gradFill>
          <a:ln w="9525" algn="ctr">
            <a:noFill/>
            <a:miter lim="800000"/>
            <a:headEnd/>
            <a:tailEnd/>
          </a:ln>
        </p:spPr>
        <p:txBody>
          <a:bodyPr wrap="none" lIns="83090" tIns="41544" rIns="83090" bIns="41544" anchor="ctr"/>
          <a:lstStyle/>
          <a:p>
            <a:pPr algn="ctr"/>
            <a:endParaRPr lang="en-US" sz="800">
              <a:solidFill>
                <a:srgbClr val="45545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58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738" y="180975"/>
            <a:ext cx="8874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5" rIns="91389" bIns="45695">
            <a:spAutoFit/>
          </a:bodyPr>
          <a:lstStyle/>
          <a:p>
            <a:pPr defTabSz="830263" eaLnBrk="0" hangingPunct="0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Основные параметры Пускового комплекса № 4 </a:t>
            </a:r>
          </a:p>
          <a:p>
            <a:pPr defTabSz="830263" eaLnBrk="0" hangingPunct="0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автомобильной дороги «Москва-Ярославль-Кострома-Киров-Пермь-Екатеринбург на участке обхода города Костромы с мостом через реку Волгу»</a:t>
            </a:r>
          </a:p>
        </p:txBody>
      </p:sp>
      <p:pic>
        <p:nvPicPr>
          <p:cNvPr id="22581" name="Picture 2" descr="D:\Users\admin\Desktop\4 участо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50" y="1268413"/>
            <a:ext cx="4075113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888" y="203200"/>
            <a:ext cx="68405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5" rIns="91389" bIns="45695">
            <a:spAutoFit/>
          </a:bodyPr>
          <a:lstStyle/>
          <a:p>
            <a:pPr algn="ctr" defTabSz="830263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Хронология реализации проекта строительства </a:t>
            </a:r>
            <a:r>
              <a:rPr lang="ru-RU" alt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Автомобильной дороги «Москва-Ярославль-Кострома-Киров-Пермь-Екатеринбург на участке обхода города Костромы</a:t>
            </a:r>
          </a:p>
          <a:p>
            <a:pPr algn="ctr" defTabSz="830263"/>
            <a:r>
              <a:rPr lang="ru-RU" alt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с мостом через реку Волгу»</a:t>
            </a:r>
            <a:endParaRPr lang="en-US" altLang="ru-RU">
              <a:solidFill>
                <a:srgbClr val="4C4544"/>
              </a:solidFill>
              <a:latin typeface="Tahoma" pitchFamily="34" charset="0"/>
              <a:cs typeface="Tahoma" pitchFamily="34" charset="0"/>
            </a:endParaRPr>
          </a:p>
          <a:p>
            <a:pPr defTabSz="830263" eaLnBrk="0" hangingPunct="0"/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2765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0" y="6813550"/>
            <a:ext cx="9144000" cy="63500"/>
          </a:xfrm>
          <a:prstGeom prst="rect">
            <a:avLst/>
          </a:prstGeom>
          <a:gradFill rotWithShape="0">
            <a:gsLst>
              <a:gs pos="0">
                <a:srgbClr val="E1561C"/>
              </a:gs>
              <a:gs pos="100000">
                <a:srgbClr val="EB8921"/>
              </a:gs>
            </a:gsLst>
            <a:lin ang="1980000"/>
          </a:gradFill>
          <a:ln w="9525" algn="ctr">
            <a:noFill/>
            <a:miter lim="800000"/>
            <a:headEnd/>
            <a:tailEnd/>
          </a:ln>
        </p:spPr>
        <p:txBody>
          <a:bodyPr wrap="none" lIns="83090" tIns="41544" rIns="83090" bIns="41544" anchor="ctr"/>
          <a:lstStyle/>
          <a:p>
            <a:pPr algn="ctr"/>
            <a:endParaRPr lang="en-US" sz="800">
              <a:solidFill>
                <a:srgbClr val="45545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7652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0100" y="180975"/>
            <a:ext cx="18129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43"/>
          <p:cNvSpPr>
            <a:spLocks noChangeArrowheads="1"/>
          </p:cNvSpPr>
          <p:nvPr/>
        </p:nvSpPr>
        <p:spPr bwMode="auto">
          <a:xfrm>
            <a:off x="577850" y="2209800"/>
            <a:ext cx="83105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3200" indent="-203200" eaLnBrk="0" hangingPunct="0">
              <a:spcAft>
                <a:spcPts val="600"/>
              </a:spcAft>
              <a:buClr>
                <a:srgbClr val="E1561C"/>
              </a:buClr>
              <a:buFont typeface="Wingdings" pitchFamily="2" charset="2"/>
              <a:buChar char="§"/>
            </a:pPr>
            <a:r>
              <a:rPr lang="ru-RU" sz="900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Включение проекта в Федеральную целевую программу «Развитие транспортной системы России (2010-2015 гг.)» </a:t>
            </a:r>
          </a:p>
          <a:p>
            <a:pPr marL="203200" indent="-203200" eaLnBrk="0" hangingPunct="0">
              <a:spcAft>
                <a:spcPts val="600"/>
              </a:spcAft>
              <a:buClr>
                <a:srgbClr val="E1561C"/>
              </a:buClr>
              <a:buFont typeface="Wingdings" pitchFamily="2" charset="2"/>
              <a:buChar char="§"/>
            </a:pPr>
            <a:r>
              <a:rPr lang="ru-RU" sz="900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Включение проекта в Программу деятельности ГК «Автодор» на долгосрочный период (2010-2020 гг.)</a:t>
            </a:r>
            <a:endParaRPr lang="ru-RU" sz="9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marL="203200" indent="-203200" eaLnBrk="0" hangingPunct="0">
              <a:spcAft>
                <a:spcPts val="600"/>
              </a:spcAft>
              <a:buClr>
                <a:srgbClr val="E1561C"/>
              </a:buClr>
              <a:buFont typeface="Wingdings" pitchFamily="2" charset="2"/>
              <a:buChar char="§"/>
            </a:pPr>
            <a:r>
              <a:rPr lang="ru-RU" sz="900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Разработка проектно-сметной документации</a:t>
            </a:r>
          </a:p>
        </p:txBody>
      </p:sp>
      <p:sp>
        <p:nvSpPr>
          <p:cNvPr id="27654" name="Прямоугольник 81"/>
          <p:cNvSpPr>
            <a:spLocks noChangeArrowheads="1"/>
          </p:cNvSpPr>
          <p:nvPr/>
        </p:nvSpPr>
        <p:spPr bwMode="auto">
          <a:xfrm>
            <a:off x="146050" y="2178050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E1561C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ru-RU" sz="1000">
              <a:solidFill>
                <a:srgbClr val="E1561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55" name="Прямоугольник 92"/>
          <p:cNvSpPr>
            <a:spLocks noChangeArrowheads="1"/>
          </p:cNvSpPr>
          <p:nvPr/>
        </p:nvSpPr>
        <p:spPr bwMode="auto">
          <a:xfrm>
            <a:off x="146050" y="3043238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E1561C"/>
                </a:solidFill>
                <a:latin typeface="Tahoma" pitchFamily="34" charset="0"/>
                <a:cs typeface="Tahoma" pitchFamily="34" charset="0"/>
              </a:rPr>
              <a:t>2017</a:t>
            </a:r>
            <a:endParaRPr lang="ru-RU" sz="1000">
              <a:solidFill>
                <a:srgbClr val="E1561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56" name="Прямоугольник 93"/>
          <p:cNvSpPr>
            <a:spLocks noChangeArrowheads="1"/>
          </p:cNvSpPr>
          <p:nvPr/>
        </p:nvSpPr>
        <p:spPr bwMode="auto">
          <a:xfrm>
            <a:off x="577850" y="3052763"/>
            <a:ext cx="84550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lvl="1" indent="-177800" algn="just" eaLnBrk="0" hangingPunct="0">
              <a:spcAft>
                <a:spcPts val="600"/>
              </a:spcAft>
              <a:buClr>
                <a:srgbClr val="E1561C"/>
              </a:buClr>
              <a:buFont typeface="Wingdings" pitchFamily="2" charset="2"/>
              <a:buChar char="§"/>
            </a:pPr>
            <a:r>
              <a:rPr lang="ru-RU" sz="900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Объявление открытого одноэтапного конкурса </a:t>
            </a:r>
            <a:r>
              <a:rPr lang="ru-RU" sz="9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на право заключения долгосрочного инвестиционного соглашения на строительство.</a:t>
            </a:r>
          </a:p>
        </p:txBody>
      </p:sp>
      <p:sp>
        <p:nvSpPr>
          <p:cNvPr id="15368" name="Номер слайда 1"/>
          <p:cNvSpPr txBox="1">
            <a:spLocks noGrp="1"/>
          </p:cNvSpPr>
          <p:nvPr/>
        </p:nvSpPr>
        <p:spPr bwMode="auto">
          <a:xfrm>
            <a:off x="8459788" y="6448425"/>
            <a:ext cx="3619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6E97145-3BBA-468C-A3F0-7C5788E8FE64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8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44691" y="1450975"/>
            <a:ext cx="6636661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6"/>
          <p:cNvSpPr>
            <a:spLocks noChangeArrowheads="1"/>
          </p:cNvSpPr>
          <p:nvPr/>
        </p:nvSpPr>
        <p:spPr bwMode="auto">
          <a:xfrm>
            <a:off x="152400" y="179388"/>
            <a:ext cx="22383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2" tIns="45702" rIns="91402" bIns="45702" anchor="ctr">
            <a:spAutoFit/>
          </a:bodyPr>
          <a:lstStyle/>
          <a:p>
            <a:pPr defTabSz="912813"/>
            <a:r>
              <a:rPr lang="ru-RU" sz="60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600">
                <a:solidFill>
                  <a:srgbClr val="000000"/>
                </a:solidFill>
                <a:cs typeface="Arial" charset="0"/>
              </a:rPr>
            </a:br>
            <a:endParaRPr lang="ru-RU" sz="12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defTabSz="912813" eaLnBrk="0" hangingPunct="0"/>
            <a:r>
              <a:rPr lang="ru-RU" sz="1200">
                <a:solidFill>
                  <a:srgbClr val="4C4544"/>
                </a:solidFill>
                <a:latin typeface="Calibri" pitchFamily="34" charset="0"/>
                <a:ea typeface="Tahoma" pitchFamily="34" charset="0"/>
                <a:cs typeface="Times New Roman" pitchFamily="18" charset="0"/>
              </a:rPr>
              <a:t> </a:t>
            </a:r>
            <a:endParaRPr lang="ru-RU" sz="600">
              <a:solidFill>
                <a:srgbClr val="000000"/>
              </a:solidFill>
              <a:cs typeface="Arial" charset="0"/>
            </a:endParaRPr>
          </a:p>
          <a:p>
            <a:pPr defTabSz="912813" eaLnBrk="0" hangingPunct="0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78" name="Rectangle 20"/>
          <p:cNvSpPr>
            <a:spLocks noChangeArrowheads="1"/>
          </p:cNvSpPr>
          <p:nvPr/>
        </p:nvSpPr>
        <p:spPr bwMode="auto">
          <a:xfrm>
            <a:off x="152400" y="425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2" tIns="45702" rIns="91402" bIns="45702" anchor="ctr">
            <a:spAutoFit/>
          </a:bodyPr>
          <a:lstStyle/>
          <a:p>
            <a:pPr defTabSz="912813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79" name="Rectangle 22"/>
          <p:cNvSpPr>
            <a:spLocks noChangeArrowheads="1"/>
          </p:cNvSpPr>
          <p:nvPr/>
        </p:nvSpPr>
        <p:spPr bwMode="auto">
          <a:xfrm>
            <a:off x="152400" y="371475"/>
            <a:ext cx="257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2" tIns="45702" rIns="91402" bIns="45702" anchor="ctr">
            <a:spAutoFit/>
          </a:bodyPr>
          <a:lstStyle/>
          <a:p>
            <a:pPr defTabSz="912813"/>
            <a:endParaRPr lang="ru-RU" sz="1200">
              <a:solidFill>
                <a:srgbClr val="4C4544"/>
              </a:solidFill>
              <a:ea typeface="Tahoma" pitchFamily="34" charset="0"/>
              <a:cs typeface="Arial" charset="0"/>
            </a:endParaRPr>
          </a:p>
          <a:p>
            <a:pPr defTabSz="912813" eaLnBrk="0" hangingPunct="0"/>
            <a:r>
              <a:rPr lang="ru-RU" sz="1200">
                <a:solidFill>
                  <a:srgbClr val="4C4544"/>
                </a:solidFill>
                <a:ea typeface="Tahoma" pitchFamily="34" charset="0"/>
                <a:cs typeface="Arial" charset="0"/>
              </a:rPr>
              <a:t> </a:t>
            </a:r>
            <a:r>
              <a:rPr lang="ru-RU" sz="600">
                <a:solidFill>
                  <a:srgbClr val="000000"/>
                </a:solidFill>
                <a:ea typeface="Tahoma" pitchFamily="34" charset="0"/>
                <a:cs typeface="Arial" charset="0"/>
              </a:rPr>
              <a:t> </a:t>
            </a:r>
            <a:endParaRPr lang="ru-RU">
              <a:solidFill>
                <a:srgbClr val="000000"/>
              </a:solidFill>
              <a:ea typeface="Tahoma" pitchFamily="34" charset="0"/>
              <a:cs typeface="Arial" charset="0"/>
            </a:endParaRPr>
          </a:p>
        </p:txBody>
      </p:sp>
      <p:sp>
        <p:nvSpPr>
          <p:cNvPr id="24580" name="Заголовок 4"/>
          <p:cNvSpPr txBox="1">
            <a:spLocks/>
          </p:cNvSpPr>
          <p:nvPr/>
        </p:nvSpPr>
        <p:spPr bwMode="auto">
          <a:xfrm>
            <a:off x="179388" y="430213"/>
            <a:ext cx="6983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3" tIns="45658" rIns="91313" bIns="45658">
            <a:spAutoFit/>
          </a:bodyPr>
          <a:lstStyle/>
          <a:p>
            <a:r>
              <a:rPr lang="ru-RU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Предлагаемые контрактные схемы реализации проекта</a:t>
            </a:r>
          </a:p>
        </p:txBody>
      </p:sp>
      <p:pic>
        <p:nvPicPr>
          <p:cNvPr id="24581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88913"/>
            <a:ext cx="18129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4475" y="1039813"/>
          <a:ext cx="8575675" cy="5514975"/>
        </p:xfrm>
        <a:graphic>
          <a:graphicData uri="http://schemas.openxmlformats.org/drawingml/2006/table">
            <a:tbl>
              <a:tblPr/>
              <a:tblGrid>
                <a:gridCol w="3103563"/>
                <a:gridCol w="360362"/>
                <a:gridCol w="2447925"/>
                <a:gridCol w="2663825"/>
              </a:tblGrid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ущественные условия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45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Долгосрочное инвестиционное соглашение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5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Предмет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Подготовка территории строительства, строительство и эксплуатация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Сроки проведения конкурса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месяца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Основания заключения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Решение Правления Государственной компании в рамках лимитов Программы деятельности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Объем внебюджетного финансирования, привлекаемого у инвесторов (помимо средств ФНБ)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 10-12%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Сторона соглашения со стороны публичного партнера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ГК «Автодор»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Правовая база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Федеральный закон РФ «О закупках товаров, работ, услуг отдельными видами юридических лиц» от 18 июля 2011 г.        № 223-ФЗ,  ГК РФ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Преимущества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5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Возможность реализации в более короткие сроки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544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Передача рисков по оформлению земельных участков инвестору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4C4544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463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48425"/>
            <a:ext cx="3619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25F5E-D88A-45F9-960D-C1DF96313357}" type="slidenum">
              <a:rPr lang="ru-R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solidFill>
                <a:srgbClr val="898989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1520" y="854075"/>
            <a:ext cx="6428375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3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0" y="6813550"/>
            <a:ext cx="9144000" cy="63500"/>
          </a:xfrm>
          <a:prstGeom prst="rect">
            <a:avLst/>
          </a:prstGeom>
          <a:gradFill rotWithShape="0">
            <a:gsLst>
              <a:gs pos="0">
                <a:srgbClr val="E1561C"/>
              </a:gs>
              <a:gs pos="100000">
                <a:srgbClr val="EB8921"/>
              </a:gs>
            </a:gsLst>
            <a:lin ang="1980000"/>
          </a:gradFill>
          <a:ln w="9525" algn="ctr">
            <a:noFill/>
            <a:miter lim="800000"/>
            <a:headEnd/>
            <a:tailEnd/>
          </a:ln>
        </p:spPr>
        <p:txBody>
          <a:bodyPr wrap="none" lIns="83090" tIns="41544" rIns="83090" bIns="41544" anchor="ctr"/>
          <a:lstStyle/>
          <a:p>
            <a:pPr algn="ctr"/>
            <a:endParaRPr lang="en-US" sz="800">
              <a:solidFill>
                <a:srgbClr val="45545F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FQkgvZ9UGQDSf9Hege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FQkgvZ9UGQDSf9Hege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FQkgvZ9UGQDSf9HegeK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FQkgvZ9UGQDSf9Hege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FQkgvZ9UGQDSf9HegeK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FQkgvZ9UGQDSf9HegeK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FQkgvZ9UGQDSf9HegeK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3901</TotalTime>
  <Words>963</Words>
  <Application>Microsoft Office PowerPoint</Application>
  <PresentationFormat>Экран (4:3)</PresentationFormat>
  <Paragraphs>273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деятельности Государственной компании «российские автомобильные дороги» 2010-2020 годы</dc:title>
  <dc:creator>А. Федин</dc:creator>
  <cp:lastModifiedBy>Lenov8</cp:lastModifiedBy>
  <cp:revision>357</cp:revision>
  <cp:lastPrinted>2013-11-20T10:44:14Z</cp:lastPrinted>
  <dcterms:created xsi:type="dcterms:W3CDTF">2013-07-03T11:51:00Z</dcterms:created>
  <dcterms:modified xsi:type="dcterms:W3CDTF">2015-08-07T09:23:55Z</dcterms:modified>
</cp:coreProperties>
</file>